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ong Ran" initials="HR" lastIdx="1" clrIdx="0">
    <p:extLst>
      <p:ext uri="{19B8F6BF-5375-455C-9EA6-DF929625EA0E}">
        <p15:presenceInfo xmlns:p15="http://schemas.microsoft.com/office/powerpoint/2012/main" userId="afef13a41acc5f3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60" d="100"/>
          <a:sy n="60" d="100"/>
        </p:scale>
        <p:origin x="696" y="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410D2-3493-468F-9282-EBA3E86CF167}" type="datetimeFigureOut">
              <a:rPr lang="zh-TW" altLang="en-US" smtClean="0"/>
              <a:pPr/>
              <a:t>2025/10/11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B5E8-3676-4919-ABDE-197EE4A9AD2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1810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410D2-3493-468F-9282-EBA3E86CF167}" type="datetimeFigureOut">
              <a:rPr lang="zh-TW" altLang="en-US" smtClean="0"/>
              <a:pPr/>
              <a:t>2025/10/11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B5E8-3676-4919-ABDE-197EE4A9AD2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6761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410D2-3493-468F-9282-EBA3E86CF167}" type="datetimeFigureOut">
              <a:rPr lang="zh-TW" altLang="en-US" smtClean="0"/>
              <a:pPr/>
              <a:t>2025/10/11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B5E8-3676-4919-ABDE-197EE4A9AD2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6223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410D2-3493-468F-9282-EBA3E86CF167}" type="datetimeFigureOut">
              <a:rPr lang="zh-TW" altLang="en-US" smtClean="0"/>
              <a:pPr/>
              <a:t>2025/10/11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B5E8-3676-4919-ABDE-197EE4A9AD2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9655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410D2-3493-468F-9282-EBA3E86CF167}" type="datetimeFigureOut">
              <a:rPr lang="zh-TW" altLang="en-US" smtClean="0"/>
              <a:pPr/>
              <a:t>2025/10/11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B5E8-3676-4919-ABDE-197EE4A9AD2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3248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410D2-3493-468F-9282-EBA3E86CF167}" type="datetimeFigureOut">
              <a:rPr lang="zh-TW" altLang="en-US" smtClean="0"/>
              <a:pPr/>
              <a:t>2025/10/11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B5E8-3676-4919-ABDE-197EE4A9AD2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306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410D2-3493-468F-9282-EBA3E86CF167}" type="datetimeFigureOut">
              <a:rPr lang="zh-TW" altLang="en-US" smtClean="0"/>
              <a:pPr/>
              <a:t>2025/10/11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B5E8-3676-4919-ABDE-197EE4A9AD2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106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410D2-3493-468F-9282-EBA3E86CF167}" type="datetimeFigureOut">
              <a:rPr lang="zh-TW" altLang="en-US" smtClean="0"/>
              <a:pPr/>
              <a:t>2025/10/11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B5E8-3676-4919-ABDE-197EE4A9AD2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7626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410D2-3493-468F-9282-EBA3E86CF167}" type="datetimeFigureOut">
              <a:rPr lang="zh-TW" altLang="en-US" smtClean="0"/>
              <a:pPr/>
              <a:t>2025/10/11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B5E8-3676-4919-ABDE-197EE4A9AD2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6123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410D2-3493-468F-9282-EBA3E86CF167}" type="datetimeFigureOut">
              <a:rPr lang="zh-TW" altLang="en-US" smtClean="0"/>
              <a:pPr/>
              <a:t>2025/10/11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B5E8-3676-4919-ABDE-197EE4A9AD2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4458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410D2-3493-468F-9282-EBA3E86CF167}" type="datetimeFigureOut">
              <a:rPr lang="zh-TW" altLang="en-US" smtClean="0"/>
              <a:pPr/>
              <a:t>2025/10/11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B5E8-3676-4919-ABDE-197EE4A9AD2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5079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410D2-3493-468F-9282-EBA3E86CF167}" type="datetimeFigureOut">
              <a:rPr lang="zh-TW" altLang="en-US" smtClean="0"/>
              <a:pPr/>
              <a:t>2025/10/11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8B5E8-3676-4919-ABDE-197EE4A9AD2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3790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919537" y="411048"/>
            <a:ext cx="7488832" cy="977922"/>
          </a:xfrm>
        </p:spPr>
        <p:txBody>
          <a:bodyPr>
            <a:noAutofit/>
          </a:bodyPr>
          <a:lstStyle/>
          <a:p>
            <a:pPr>
              <a:lnSpc>
                <a:spcPts val="3000"/>
              </a:lnSpc>
            </a:pPr>
            <a:r>
              <a:rPr lang="en-GB" altLang="zh-CN" sz="2200" b="1" dirty="0">
                <a:latin typeface="Arial" panose="020B0604020202020204" pitchFamily="34" charset="0"/>
                <a:cs typeface="Arial" panose="020B0604020202020204" pitchFamily="34" charset="0"/>
              </a:rPr>
              <a:t>Nitroso-based Cyclization in Alkaloid Synthesis</a:t>
            </a:r>
            <a:br>
              <a:rPr lang="en-US" altLang="zh-CN" sz="2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zh-CN" sz="1500" b="1" dirty="0">
                <a:latin typeface="Arial" panose="020B0604020202020204" pitchFamily="34" charset="0"/>
                <a:cs typeface="Arial" panose="020B0604020202020204" pitchFamily="34" charset="0"/>
              </a:rPr>
              <a:t>Ran</a:t>
            </a:r>
            <a:r>
              <a:rPr lang="zh-CN" alt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1500" b="1" dirty="0">
                <a:latin typeface="Arial" panose="020B0604020202020204" pitchFamily="34" charset="0"/>
                <a:cs typeface="Arial" panose="020B0604020202020204" pitchFamily="34" charset="0"/>
              </a:rPr>
              <a:t>Hong</a:t>
            </a:r>
            <a:r>
              <a:rPr lang="zh-CN" alt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1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15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altLang="zh-CN" sz="15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15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Shanghai</a:t>
            </a:r>
            <a:r>
              <a:rPr lang="zh-CN" altLang="en-US" sz="15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15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Institute</a:t>
            </a:r>
            <a:r>
              <a:rPr lang="zh-CN" altLang="en-US" sz="15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15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zh-CN" altLang="en-US" sz="15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15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Organic</a:t>
            </a:r>
            <a:r>
              <a:rPr lang="zh-CN" altLang="en-US" sz="15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15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Chemistry</a:t>
            </a:r>
            <a:r>
              <a:rPr lang="zh-CN" altLang="en-US" sz="15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15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(CAS),</a:t>
            </a:r>
            <a:r>
              <a:rPr lang="zh-CN" altLang="en-US" sz="15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15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China</a:t>
            </a:r>
            <a:endParaRPr lang="zh-TW" altLang="en-US" sz="15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79376" y="1412177"/>
            <a:ext cx="11233248" cy="5242013"/>
          </a:xfrm>
          <a:ln>
            <a:solidFill>
              <a:srgbClr val="00B050"/>
            </a:solidFill>
          </a:ln>
        </p:spPr>
        <p:txBody>
          <a:bodyPr>
            <a:normAutofit/>
          </a:bodyPr>
          <a:lstStyle/>
          <a:p>
            <a:pPr algn="l"/>
            <a:r>
              <a:rPr lang="en-GB" altLang="zh-CN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Nitrogen-containing quaternary carbon stereogenic </a:t>
            </a:r>
            <a:r>
              <a:rPr lang="en-GB" altLang="zh-CN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center</a:t>
            </a:r>
            <a:r>
              <a:rPr lang="en-GB" altLang="zh-CN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(α-tertiary amine) represents a daunting task for synthetic chemistry and has emerged as a driving force for method development. Here, we presented nitroso-ene (NE) and nitroso-DA (NDA) reactions to construct the complex rings in bioactive natural products.</a:t>
            </a:r>
            <a:endParaRPr lang="en-US" altLang="zh-CN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altLang="zh-CN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altLang="zh-CN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altLang="zh-CN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altLang="zh-CN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altLang="zh-CN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altLang="zh-CN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altLang="zh-CN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altLang="zh-CN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altLang="zh-CN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altLang="zh-CN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altLang="zh-CN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altLang="zh-CN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altLang="zh-CN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altLang="zh-CN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altLang="zh-CN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10701068" y="203810"/>
            <a:ext cx="1008112" cy="1200329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en-US" altLang="zh-TW" dirty="0"/>
          </a:p>
          <a:p>
            <a:pPr algn="ctr"/>
            <a:r>
              <a:rPr lang="en-US" altLang="zh-TW" dirty="0"/>
              <a:t>Personal</a:t>
            </a:r>
          </a:p>
          <a:p>
            <a:pPr algn="ctr"/>
            <a:r>
              <a:rPr lang="en-US" altLang="zh-TW" dirty="0"/>
              <a:t>Photo</a:t>
            </a:r>
          </a:p>
          <a:p>
            <a:endParaRPr lang="zh-TW" altLang="en-US" dirty="0"/>
          </a:p>
        </p:txBody>
      </p:sp>
      <p:sp>
        <p:nvSpPr>
          <p:cNvPr id="6" name="文字方塊 5"/>
          <p:cNvSpPr txBox="1"/>
          <p:nvPr/>
        </p:nvSpPr>
        <p:spPr>
          <a:xfrm>
            <a:off x="380779" y="40560"/>
            <a:ext cx="2023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>
                <a:solidFill>
                  <a:srgbClr val="FF0000"/>
                </a:solidFill>
              </a:rPr>
              <a:t>PO-session-number</a:t>
            </a:r>
            <a:endParaRPr lang="zh-TW" altLang="en-US" dirty="0">
              <a:solidFill>
                <a:srgbClr val="FF0000"/>
              </a:solidFill>
            </a:endParaRP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4228608B-DD1E-4CC5-ACCF-66DE20B3B78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7625" y="194708"/>
            <a:ext cx="1011555" cy="120586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8" name="对象 7">
            <a:extLst>
              <a:ext uri="{FF2B5EF4-FFF2-40B4-BE49-F238E27FC236}">
                <a16:creationId xmlns:a16="http://schemas.microsoft.com/office/drawing/2014/main" id="{F392CE4B-3360-4B15-ACDF-60A9D2125D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6694170"/>
              </p:ext>
            </p:extLst>
          </p:nvPr>
        </p:nvGraphicFramePr>
        <p:xfrm>
          <a:off x="5252757" y="2726335"/>
          <a:ext cx="6049962" cy="290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3" imgW="5041333" imgH="2420121" progId="ChemDraw.Document.6.0">
                  <p:embed/>
                </p:oleObj>
              </mc:Choice>
              <mc:Fallback>
                <p:oleObj name="CS ChemDraw Drawing" r:id="rId3" imgW="5041333" imgH="2420121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2757" y="2726335"/>
                        <a:ext cx="6049962" cy="2900362"/>
                      </a:xfrm>
                      <a:prstGeom prst="rect">
                        <a:avLst/>
                      </a:prstGeom>
                      <a:solidFill>
                        <a:srgbClr val="E2EFD9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>
            <a:extLst>
              <a:ext uri="{FF2B5EF4-FFF2-40B4-BE49-F238E27FC236}">
                <a16:creationId xmlns:a16="http://schemas.microsoft.com/office/drawing/2014/main" id="{05AEBDF9-53DC-453C-9D37-4410B5F7B3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2463118"/>
              </p:ext>
            </p:extLst>
          </p:nvPr>
        </p:nvGraphicFramePr>
        <p:xfrm>
          <a:off x="1185252" y="2704389"/>
          <a:ext cx="2565400" cy="833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5" imgW="2136165" imgH="696107" progId="ChemDraw.Document.6.0">
                  <p:embed/>
                </p:oleObj>
              </mc:Choice>
              <mc:Fallback>
                <p:oleObj name="CS ChemDraw Drawing" r:id="rId5" imgW="2136165" imgH="696107" progId="ChemDraw.Document.6.0">
                  <p:embed/>
                  <p:pic>
                    <p:nvPicPr>
                      <p:cNvPr id="8" name="对象 7">
                        <a:extLst>
                          <a:ext uri="{FF2B5EF4-FFF2-40B4-BE49-F238E27FC236}">
                            <a16:creationId xmlns:a16="http://schemas.microsoft.com/office/drawing/2014/main" id="{F392CE4B-3360-4B15-ACDF-60A9D2125D6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5252" y="2704389"/>
                        <a:ext cx="2565400" cy="833437"/>
                      </a:xfrm>
                      <a:prstGeom prst="rect">
                        <a:avLst/>
                      </a:prstGeom>
                      <a:solidFill>
                        <a:srgbClr val="E2EFD9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>
            <a:extLst>
              <a:ext uri="{FF2B5EF4-FFF2-40B4-BE49-F238E27FC236}">
                <a16:creationId xmlns:a16="http://schemas.microsoft.com/office/drawing/2014/main" id="{34F64203-31EC-497D-870D-9C7532A86E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7367516"/>
              </p:ext>
            </p:extLst>
          </p:nvPr>
        </p:nvGraphicFramePr>
        <p:xfrm>
          <a:off x="1127448" y="3880435"/>
          <a:ext cx="2847975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7" imgW="2374086" imgH="1464361" progId="ChemDraw.Document.6.0">
                  <p:embed/>
                </p:oleObj>
              </mc:Choice>
              <mc:Fallback>
                <p:oleObj name="CS ChemDraw Drawing" r:id="rId7" imgW="2374086" imgH="1464361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27448" y="3880435"/>
                        <a:ext cx="2847975" cy="1752600"/>
                      </a:xfrm>
                      <a:prstGeom prst="rect">
                        <a:avLst/>
                      </a:prstGeom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矩形 10">
            <a:extLst>
              <a:ext uri="{FF2B5EF4-FFF2-40B4-BE49-F238E27FC236}">
                <a16:creationId xmlns:a16="http://schemas.microsoft.com/office/drawing/2014/main" id="{217339DF-C8ED-4ACC-B9AB-A0135DC2E2EE}"/>
              </a:ext>
            </a:extLst>
          </p:cNvPr>
          <p:cNvSpPr/>
          <p:nvPr/>
        </p:nvSpPr>
        <p:spPr>
          <a:xfrm>
            <a:off x="1519730" y="2362410"/>
            <a:ext cx="192392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4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Nitroso-</a:t>
            </a:r>
            <a:r>
              <a:rPr lang="en-US" altLang="zh-CN" sz="1400" b="1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</a:t>
            </a:r>
            <a:r>
              <a:rPr lang="en-US" altLang="zh-CN" sz="14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reaction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6BF293E9-9DF9-4747-9166-55AB06552F9A}"/>
              </a:ext>
            </a:extLst>
          </p:cNvPr>
          <p:cNvSpPr/>
          <p:nvPr/>
        </p:nvSpPr>
        <p:spPr>
          <a:xfrm>
            <a:off x="1127448" y="3555242"/>
            <a:ext cx="280878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Previously known in our group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DA403DD1-C676-428D-A123-DD8E01E6C86F}"/>
              </a:ext>
            </a:extLst>
          </p:cNvPr>
          <p:cNvSpPr/>
          <p:nvPr/>
        </p:nvSpPr>
        <p:spPr>
          <a:xfrm>
            <a:off x="7363594" y="2348880"/>
            <a:ext cx="237917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4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synthetic application</a:t>
            </a:r>
          </a:p>
        </p:txBody>
      </p:sp>
      <p:sp>
        <p:nvSpPr>
          <p:cNvPr id="14" name="箭头: 右 13">
            <a:extLst>
              <a:ext uri="{FF2B5EF4-FFF2-40B4-BE49-F238E27FC236}">
                <a16:creationId xmlns:a16="http://schemas.microsoft.com/office/drawing/2014/main" id="{0C5E4656-DFAB-464D-AE15-217A96278030}"/>
              </a:ext>
            </a:extLst>
          </p:cNvPr>
          <p:cNvSpPr/>
          <p:nvPr/>
        </p:nvSpPr>
        <p:spPr>
          <a:xfrm>
            <a:off x="4178953" y="2942215"/>
            <a:ext cx="1008112" cy="484312"/>
          </a:xfrm>
          <a:prstGeom prst="rightArrow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5E12614D-9B09-6858-A2D0-6A6FD7CDD86A}"/>
              </a:ext>
            </a:extLst>
          </p:cNvPr>
          <p:cNvSpPr txBox="1"/>
          <p:nvPr/>
        </p:nvSpPr>
        <p:spPr>
          <a:xfrm>
            <a:off x="631874" y="5805264"/>
            <a:ext cx="1092825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altLang="zh-CN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</a:t>
            </a:r>
            <a:r>
              <a:rPr lang="en-US" altLang="zh-CN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(a) </a:t>
            </a:r>
            <a:r>
              <a:rPr lang="en-GB" altLang="zh-CN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(a) Ouyang, J.; Yan, R.; Mi, X.; Hong, R. </a:t>
            </a:r>
            <a:r>
              <a:rPr lang="en-GB" altLang="zh-CN" sz="12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Angew. Chem. Int. Ed. </a:t>
            </a:r>
            <a:r>
              <a:rPr lang="en-GB" altLang="zh-CN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  <a:r>
              <a:rPr lang="en-GB" altLang="zh-CN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GB" altLang="zh-CN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54</a:t>
            </a:r>
            <a:r>
              <a:rPr lang="en-GB" altLang="zh-CN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GB" altLang="zh-CN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altLang="zh-CN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10940. (b) Zhai, L.; Tian, X.; Wang, C.; Cui, Q.; Li, W.; Huang, S.-H.; Yu, Z.-X.; Hong, R. </a:t>
            </a:r>
            <a:r>
              <a:rPr lang="it-IT" altLang="zh-CN" sz="12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Angew. Chem. Int. Ed. </a:t>
            </a:r>
            <a:r>
              <a:rPr lang="it-IT" altLang="zh-CN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</a:t>
            </a:r>
            <a:r>
              <a:rPr lang="it-IT" altLang="zh-CN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altLang="zh-CN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56</a:t>
            </a:r>
            <a:r>
              <a:rPr lang="it-IT" altLang="zh-CN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11599. (c) </a:t>
            </a:r>
            <a:r>
              <a:rPr lang="en-GB" altLang="zh-CN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Ruan, Z.; Wang, M.; Yang, C.; Zhu, L.; Su, Z.; Hong, R. </a:t>
            </a:r>
            <a:r>
              <a:rPr lang="en-GB" altLang="zh-CN" sz="12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JACS</a:t>
            </a:r>
            <a:r>
              <a:rPr lang="en-GB" altLang="zh-CN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zh-CN" sz="12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</a:t>
            </a:r>
            <a:r>
              <a:rPr lang="en-GB" altLang="zh-CN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GB" altLang="zh-CN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  <a:r>
              <a:rPr lang="en-GB" altLang="zh-CN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en-GB" altLang="zh-CN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altLang="zh-CN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793. (c) Meng, Y.; Tao, S.; Wu, X.-Y.; Huang, S.-H.; Hong, R</a:t>
            </a:r>
            <a:r>
              <a:rPr lang="en-GB" altLang="zh-CN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altLang="zh-CN" sz="12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Org. Lett.</a:t>
            </a:r>
            <a:r>
              <a:rPr lang="en-GB" altLang="zh-CN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GB" altLang="zh-CN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2023,</a:t>
            </a:r>
            <a:r>
              <a:rPr lang="en-GB" altLang="zh-CN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GB" altLang="zh-CN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  <a:r>
              <a:rPr lang="en-GB" altLang="zh-CN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1929. (d) Zhao, Y.; Ding, Y.; Peng, Y.; Wang, Y.; Han, S.; Zhu, L.; Huang, S.-H.; Hong, R. </a:t>
            </a:r>
            <a:r>
              <a:rPr lang="en-GB" altLang="zh-CN" sz="12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Org. Lett. </a:t>
            </a:r>
            <a:r>
              <a:rPr lang="en-GB" altLang="zh-CN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</a:t>
            </a:r>
            <a:r>
              <a:rPr lang="en-GB" altLang="zh-CN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en-GB" altLang="zh-CN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  <a:r>
              <a:rPr lang="en-GB" altLang="zh-CN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3497.</a:t>
            </a:r>
            <a:endParaRPr lang="en-US" altLang="zh-TW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6596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293</Words>
  <Application>Microsoft Office PowerPoint</Application>
  <PresentationFormat>宽屏</PresentationFormat>
  <Paragraphs>23</Paragraphs>
  <Slides>1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Arial</vt:lpstr>
      <vt:lpstr>Calibri</vt:lpstr>
      <vt:lpstr>Office 佈景主題</vt:lpstr>
      <vt:lpstr>CS ChemDraw Drawing</vt:lpstr>
      <vt:lpstr>Nitroso-based Cyclization in Alkaloid Synthesis Ran Hong  @ Shanghai Institute of Organic Chemistry (CAS), China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Owner</dc:creator>
  <cp:lastModifiedBy>Ran Hong</cp:lastModifiedBy>
  <cp:revision>23</cp:revision>
  <dcterms:created xsi:type="dcterms:W3CDTF">2015-09-21T04:01:30Z</dcterms:created>
  <dcterms:modified xsi:type="dcterms:W3CDTF">2025-10-11T07:19:27Z</dcterms:modified>
</cp:coreProperties>
</file>